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Lato Black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schemas.openxmlformats.org/officeDocument/2006/relationships/font" Target="fonts/LatoBlack-bold.fnt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Black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0252450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c0252450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0252450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c0252450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02524505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02524505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0252450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c0252450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02524505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c02524505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02524505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02524505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c02524505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c02524505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02524505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c02524505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02524505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c02524505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be61d80b35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be61d80b35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e61d80b3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e61d80b3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e61d80b35_0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be61d80b35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be61d80b35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be61d80b35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e61d80b35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be61d80b35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be61d80b3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be61d80b3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e61d80b35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be61d80b35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be61d80b35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be61d80b35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e61d80b35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be61d80b35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be61d80b35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be61d80b35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e61d80b35_0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be61d80b35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e61d80b35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be61d80b35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f51154e9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bf51154e9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hyperlink" Target="https://itsfoss.com/package-manager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dylanaraps/pure-bash-bible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hyperlink" Target="https://www.timetoast.com/timelines/history-of-linux-3fd2452d-2314-4eb3-ac27-9dbe11b234b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yotld.com/" TargetMode="External"/><Relationship Id="rId4" Type="http://schemas.openxmlformats.org/officeDocument/2006/relationships/hyperlink" Target="https://yotld.com/" TargetMode="External"/><Relationship Id="rId5" Type="http://schemas.openxmlformats.org/officeDocument/2006/relationships/hyperlink" Target="https://yotld.com/" TargetMode="External"/><Relationship Id="rId6" Type="http://schemas.openxmlformats.org/officeDocument/2006/relationships/hyperlink" Target="https://www.youtube.com/watch?v=UeU1WUb1q10" TargetMode="External"/><Relationship Id="rId7" Type="http://schemas.openxmlformats.org/officeDocument/2006/relationships/hyperlink" Target="https://www.protondb.com/" TargetMode="External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reddit.com/r/linux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zorin.com/os/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rufus.ie/tr/" TargetMode="External"/><Relationship Id="rId4" Type="http://schemas.openxmlformats.org/officeDocument/2006/relationships/hyperlink" Target="https://man7.org/linux/man-pages/man1/dd.1.html" TargetMode="External"/><Relationship Id="rId10" Type="http://schemas.openxmlformats.org/officeDocument/2006/relationships/image" Target="../media/image1.jpg"/><Relationship Id="rId9" Type="http://schemas.openxmlformats.org/officeDocument/2006/relationships/hyperlink" Target="https://wiki.archlinux.org/title/partitioning" TargetMode="External"/><Relationship Id="rId5" Type="http://schemas.openxmlformats.org/officeDocument/2006/relationships/hyperlink" Target="https://learn.microsoft.com/en-us/virtualization/hyper-v-on-windows/quick-start/enable-hyper-v" TargetMode="External"/><Relationship Id="rId6" Type="http://schemas.openxmlformats.org/officeDocument/2006/relationships/hyperlink" Target="https://apps.microsoft.com/detail/9pdxgncfsczv?hl=tr-tr&amp;gl=TR" TargetMode="External"/><Relationship Id="rId7" Type="http://schemas.openxmlformats.org/officeDocument/2006/relationships/hyperlink" Target="https://www.virtualbox.org/" TargetMode="External"/><Relationship Id="rId8" Type="http://schemas.openxmlformats.org/officeDocument/2006/relationships/hyperlink" Target="https://www.vmware.com/products/workstation-pro/workstation-pro-evaluatio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0037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Linux 101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905975" y="2292500"/>
            <a:ext cx="5681700" cy="16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tr" sz="1442">
                <a:solidFill>
                  <a:srgbClr val="00FF00"/>
                </a:solidFill>
              </a:rPr>
              <a:t>root@isla:~$ </a:t>
            </a:r>
            <a:r>
              <a:rPr b="1" lang="tr" sz="1442"/>
              <a:t>whoami</a:t>
            </a:r>
            <a:endParaRPr b="1" sz="1442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b="1" sz="1442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tr" sz="1442"/>
              <a:t>Isla Mukheef</a:t>
            </a:r>
            <a:endParaRPr b="1" sz="1442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b="1" sz="1442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tr" sz="1442"/>
              <a:t>Github: IslaMukheef</a:t>
            </a:r>
            <a:endParaRPr b="1" sz="1442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b="1" sz="1442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tr" sz="1442"/>
              <a:t>Blog: islamukheef.medium.com</a:t>
            </a:r>
            <a:endParaRPr b="1" sz="1442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b="1" sz="1442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52400"/>
            <a:ext cx="64831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52400"/>
            <a:ext cx="64831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52400"/>
            <a:ext cx="64831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52400"/>
            <a:ext cx="64831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52400"/>
            <a:ext cx="64831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52400"/>
            <a:ext cx="64831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52400"/>
            <a:ext cx="64831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52400"/>
            <a:ext cx="64831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52400"/>
            <a:ext cx="64831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Basics of linux</a:t>
            </a:r>
            <a:endParaRPr/>
          </a:p>
        </p:txBody>
      </p:sp>
      <p:sp>
        <p:nvSpPr>
          <p:cNvPr id="237" name="Google Shape;237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Everything is a file (ex: js everything is an object)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command line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/>
              <a:t>man	ls	cd	pwd	mkdir		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/>
              <a:t>touch 	   cp	mv	rm	cat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/>
              <a:t>grep	sudo	ps	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/>
              <a:t>file 	kill	history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DON’T MAKE THINGS </a:t>
            </a:r>
            <a:r>
              <a:rPr lang="tr"/>
              <a:t>COMPLICATED</a:t>
            </a:r>
            <a:r>
              <a:rPr lang="tr"/>
              <a:t> FOR YOURSELF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/>
              <a:t>Unix created by AT&amp;T Bell Labs (late 1960-1970)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tr"/>
            </a:br>
            <a:r>
              <a:rPr lang="tr"/>
              <a:t>GNU created by Richard Stallman in the mid-1980s aims to free and open-source Unix-like operating system.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/>
              <a:t>Linux kernel created by Linus Torvalds in 1991 which with GNU components and services made GNU/Linux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00" y="344300"/>
            <a:ext cx="8829777" cy="48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/>
        </p:nvSpPr>
        <p:spPr>
          <a:xfrm>
            <a:off x="2686250" y="22000"/>
            <a:ext cx="4461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Filesystem is hierarchically tree structured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/>
              <a:t>P</a:t>
            </a:r>
            <a:r>
              <a:rPr b="1" lang="tr"/>
              <a:t>ermissions</a:t>
            </a:r>
            <a:endParaRPr b="1"/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550" y="939725"/>
            <a:ext cx="62865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/>
        </p:nvSpPr>
        <p:spPr>
          <a:xfrm>
            <a:off x="1297500" y="3829650"/>
            <a:ext cx="75009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t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 chmod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t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 chown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‘ex: chmod 777 filename’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3"/>
          <p:cNvSpPr txBox="1"/>
          <p:nvPr/>
        </p:nvSpPr>
        <p:spPr>
          <a:xfrm>
            <a:off x="7021700" y="2708550"/>
            <a:ext cx="3830400" cy="23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-----------------------------------</a:t>
            </a:r>
            <a:endParaRPr sz="1300">
              <a:solidFill>
                <a:srgbClr val="F1C232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rgbClr val="F1C232"/>
                </a:solidFill>
                <a:latin typeface="Lato Black"/>
                <a:ea typeface="Lato Black"/>
                <a:cs typeface="Lato Black"/>
                <a:sym typeface="Lato Black"/>
              </a:rPr>
              <a:t>Number   Symbolic   Binary</a:t>
            </a:r>
            <a:endParaRPr sz="1300">
              <a:solidFill>
                <a:srgbClr val="F1C232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-----------------------------------</a:t>
            </a:r>
            <a:endParaRPr sz="13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      	              --- </a:t>
            </a:r>
            <a:r>
              <a:rPr lang="t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</a:t>
            </a:r>
            <a:r>
              <a:rPr lang="t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000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       	 	--x</a:t>
            </a:r>
            <a:r>
              <a:rPr lang="t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</a:t>
            </a:r>
            <a:r>
              <a:rPr lang="t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001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        		-w-</a:t>
            </a:r>
            <a:r>
              <a:rPr lang="t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lang="t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010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        		-wx</a:t>
            </a:r>
            <a:r>
              <a:rPr lang="t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</a:t>
            </a:r>
            <a:r>
              <a:rPr lang="t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011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        		r--         100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        		r-x        101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        		rw-       110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        		rwx      111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Package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4"/>
          <p:cNvSpPr txBox="1"/>
          <p:nvPr>
            <p:ph idx="1" type="body"/>
          </p:nvPr>
        </p:nvSpPr>
        <p:spPr>
          <a:xfrm>
            <a:off x="1297500" y="1567550"/>
            <a:ext cx="7196400" cy="3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how it works 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/>
              <a:t>man apt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Installing - deleting- etc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/>
              <a:t>ex: sudo apt install nmap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948" y="1049850"/>
            <a:ext cx="5650875" cy="28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/>
          <p:nvPr/>
        </p:nvSpPr>
        <p:spPr>
          <a:xfrm>
            <a:off x="5977375" y="3237725"/>
            <a:ext cx="8544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2"/>
                </a:solidFill>
              </a:rPr>
              <a:t>sr</a:t>
            </a:r>
            <a:r>
              <a:rPr lang="tr">
                <a:solidFill>
                  <a:schemeClr val="lt1"/>
                </a:solidFill>
              </a:rPr>
              <a:t>:</a:t>
            </a:r>
            <a:r>
              <a:rPr lang="tr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itsfoss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Bash</a:t>
            </a:r>
            <a:endParaRPr/>
          </a:p>
        </p:txBody>
      </p:sp>
      <p:sp>
        <p:nvSpPr>
          <p:cNvPr id="267" name="Google Shape;267;p35"/>
          <p:cNvSpPr txBox="1"/>
          <p:nvPr>
            <p:ph idx="1" type="body"/>
          </p:nvPr>
        </p:nvSpPr>
        <p:spPr>
          <a:xfrm>
            <a:off x="1297500" y="952500"/>
            <a:ext cx="7038900" cy="31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bash hello world!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900"/>
              <a:t>#!/bin/bash</a:t>
            </a:r>
            <a:endParaRPr sz="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900"/>
              <a:t>echo “Hello World!”</a:t>
            </a:r>
            <a:endParaRPr sz="9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Automation with bash and more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900"/>
              <a:t>ex: Bash script to check if file exist or not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68" name="Google Shape;268;p35"/>
          <p:cNvSpPr txBox="1"/>
          <p:nvPr/>
        </p:nvSpPr>
        <p:spPr>
          <a:xfrm>
            <a:off x="6563225" y="4407925"/>
            <a:ext cx="20997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lt1"/>
                </a:solidFill>
              </a:rPr>
              <a:t>read: </a:t>
            </a:r>
            <a:r>
              <a:rPr lang="tr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Pure bash bible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175" y="1100250"/>
            <a:ext cx="3611975" cy="31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471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/>
        </p:nvSpPr>
        <p:spPr>
          <a:xfrm>
            <a:off x="240450" y="4830125"/>
            <a:ext cx="16479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By </a:t>
            </a:r>
            <a:r>
              <a:rPr b="1" lang="tr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cartersimington</a:t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Why </a:t>
            </a:r>
            <a:r>
              <a:rPr lang="tr"/>
              <a:t>o</a:t>
            </a:r>
            <a:r>
              <a:rPr lang="tr"/>
              <a:t>pen source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Open </a:t>
            </a:r>
            <a:r>
              <a:rPr lang="tr"/>
              <a:t>source is a philosophy.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We voluntarily write and exchange  codes with others.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Everyone can modify the code or contribute to already existing project 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No ownership of code if everyone is contributing to it !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Spyware-malware-exploite etc.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/>
              <a:t>Fascinating world with all the new things we can achieve if there was no limitation!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/>
              <a:t>Can it Run doom ?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Is Linux outdated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No, I</a:t>
            </a:r>
            <a:r>
              <a:rPr lang="tr"/>
              <a:t>t's</a:t>
            </a:r>
            <a:r>
              <a:rPr lang="tr"/>
              <a:t> </a:t>
            </a:r>
            <a:r>
              <a:rPr lang="tr" u="sng">
                <a:solidFill>
                  <a:schemeClr val="hlink"/>
                </a:solidFill>
                <a:hlinkClick r:id="rId3"/>
              </a:rPr>
              <a:t>the year of linux d</a:t>
            </a:r>
            <a:r>
              <a:rPr lang="tr" u="sng">
                <a:solidFill>
                  <a:schemeClr val="hlink"/>
                </a:solidFill>
                <a:hlinkClick r:id="rId4"/>
              </a:rPr>
              <a:t>esktop</a:t>
            </a:r>
            <a:r>
              <a:rPr lang="tr" u="sng">
                <a:solidFill>
                  <a:schemeClr val="hlink"/>
                </a:solidFill>
                <a:hlinkClick r:id="rId5"/>
              </a:rPr>
              <a:t>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Problems with firms (ex: </a:t>
            </a:r>
            <a:r>
              <a:rPr lang="tr" u="sng">
                <a:solidFill>
                  <a:schemeClr val="hlink"/>
                </a:solidFill>
                <a:hlinkClick r:id="rId6"/>
              </a:rPr>
              <a:t>Nvidia</a:t>
            </a:r>
            <a:r>
              <a:rPr lang="tr"/>
              <a:t>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Programmers ego with ‘we know better’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Anti cheats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Steams </a:t>
            </a:r>
            <a:r>
              <a:rPr lang="tr" u="sng">
                <a:solidFill>
                  <a:schemeClr val="hlink"/>
                </a:solidFill>
                <a:hlinkClick r:id="rId7"/>
              </a:rPr>
              <a:t>proton</a:t>
            </a:r>
            <a:r>
              <a:rPr lang="tr"/>
              <a:t> and steamdeck (wine and others)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Learning from our mistakes and creating user friendly </a:t>
            </a:r>
            <a:r>
              <a:rPr lang="tr"/>
              <a:t>environment</a:t>
            </a:r>
            <a:r>
              <a:rPr lang="tr"/>
              <a:t> </a:t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4800" y="749650"/>
            <a:ext cx="4324599" cy="31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</a:t>
            </a:r>
            <a:r>
              <a:rPr lang="tr"/>
              <a:t>ecurity &amp; Customization of linux</a:t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E</a:t>
            </a:r>
            <a:r>
              <a:rPr lang="tr"/>
              <a:t>xecutables needs explicit permission (Sandboxing)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Open-source means more people who can see if there’s a problem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Gets updated often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No spyware no more!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Package Managers and trusted sources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You own your OS!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community (ex: r/</a:t>
            </a:r>
            <a:r>
              <a:rPr lang="tr" u="sng">
                <a:solidFill>
                  <a:schemeClr val="hlink"/>
                </a:solidFill>
                <a:hlinkClick r:id="rId3"/>
              </a:rPr>
              <a:t>linux</a:t>
            </a:r>
            <a:r>
              <a:rPr lang="tr"/>
              <a:t>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925" y="254575"/>
            <a:ext cx="5021050" cy="4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</a:t>
            </a:r>
            <a:r>
              <a:rPr lang="tr"/>
              <a:t>nstalling</a:t>
            </a:r>
            <a:r>
              <a:rPr lang="tr"/>
              <a:t> linux</a:t>
            </a:r>
            <a:endParaRPr/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1297500" y="1039575"/>
            <a:ext cx="7436400" cy="4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Choosing Os (</a:t>
            </a:r>
            <a:r>
              <a:rPr lang="tr" u="sng">
                <a:solidFill>
                  <a:schemeClr val="hlink"/>
                </a:solidFill>
                <a:hlinkClick r:id="rId3"/>
              </a:rPr>
              <a:t>Zorin os</a:t>
            </a:r>
            <a:r>
              <a:rPr lang="tr"/>
              <a:t>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839" y="880150"/>
            <a:ext cx="3714039" cy="410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idx="1" type="body"/>
          </p:nvPr>
        </p:nvSpPr>
        <p:spPr>
          <a:xfrm>
            <a:off x="1297500" y="506175"/>
            <a:ext cx="7436400" cy="4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Creating bootable USB (</a:t>
            </a:r>
            <a:r>
              <a:rPr lang="tr" u="sng">
                <a:solidFill>
                  <a:schemeClr val="hlink"/>
                </a:solidFill>
                <a:hlinkClick r:id="rId3"/>
              </a:rPr>
              <a:t>rufus usb</a:t>
            </a:r>
            <a:r>
              <a:rPr lang="tr"/>
              <a:t> or </a:t>
            </a:r>
            <a:r>
              <a:rPr lang="tr" u="sng">
                <a:solidFill>
                  <a:schemeClr val="hlink"/>
                </a:solidFill>
                <a:hlinkClick r:id="rId4"/>
              </a:rPr>
              <a:t>dd</a:t>
            </a:r>
            <a:r>
              <a:rPr lang="tr"/>
              <a:t> command on linux)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tr"/>
              <a:t>why can’t we run rufus on wine ?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tr" u="sng">
                <a:solidFill>
                  <a:schemeClr val="hlink"/>
                </a:solidFill>
                <a:hlinkClick r:id="rId5"/>
              </a:rPr>
              <a:t>Hyper-V  </a:t>
            </a:r>
            <a:r>
              <a:rPr lang="tr"/>
              <a:t>…. </a:t>
            </a:r>
            <a:r>
              <a:rPr lang="tr" u="sng">
                <a:solidFill>
                  <a:schemeClr val="hlink"/>
                </a:solidFill>
                <a:hlinkClick r:id="rId6"/>
              </a:rPr>
              <a:t>WSL-gui ubuntu</a:t>
            </a:r>
            <a:r>
              <a:rPr lang="tr"/>
              <a:t> … </a:t>
            </a:r>
            <a:r>
              <a:rPr lang="tr" u="sng">
                <a:solidFill>
                  <a:schemeClr val="hlink"/>
                </a:solidFill>
                <a:hlinkClick r:id="rId7"/>
              </a:rPr>
              <a:t>VirtualBox</a:t>
            </a:r>
            <a:r>
              <a:rPr lang="tr"/>
              <a:t> (dont!!)  …</a:t>
            </a:r>
            <a:r>
              <a:rPr lang="tr" u="sng">
                <a:solidFill>
                  <a:schemeClr val="hlink"/>
                </a:solidFill>
                <a:hlinkClick r:id="rId8"/>
              </a:rPr>
              <a:t>VMware</a:t>
            </a:r>
            <a:r>
              <a:rPr lang="tr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Partitioning (Automated / </a:t>
            </a:r>
            <a:r>
              <a:rPr lang="tr" u="sng">
                <a:solidFill>
                  <a:schemeClr val="hlink"/>
                </a:solidFill>
                <a:hlinkClick r:id="rId9"/>
              </a:rPr>
              <a:t>the arch way</a:t>
            </a:r>
            <a:r>
              <a:rPr lang="tr"/>
              <a:t>)</a:t>
            </a:r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43875" y="1213450"/>
            <a:ext cx="3408475" cy="25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